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032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70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69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468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21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870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94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301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36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5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465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3219-FF6B-462F-872A-96B06449E234}" type="datetimeFigureOut">
              <a:rPr lang="it-IT" smtClean="0"/>
              <a:t>14/05/2021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50FC-49D1-4E36-9250-6ED9F68FCE2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209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41690" y="0"/>
            <a:ext cx="4636395" cy="1700011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IC VIA ORMEA</a:t>
            </a:r>
            <a:br>
              <a:rPr lang="it-IT" sz="4000" dirty="0"/>
            </a:br>
            <a:r>
              <a:rPr lang="it-IT" sz="4000" dirty="0"/>
              <a:t>a.s.2020-2021</a:t>
            </a:r>
            <a:br>
              <a:rPr lang="it-IT" sz="4000" dirty="0"/>
            </a:br>
            <a:r>
              <a:rPr lang="it-IT" sz="4000" dirty="0"/>
              <a:t>classe II B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7886" y="1828800"/>
            <a:ext cx="10122796" cy="4314423"/>
          </a:xfrm>
        </p:spPr>
        <p:txBody>
          <a:bodyPr>
            <a:normAutofit/>
          </a:bodyPr>
          <a:lstStyle/>
          <a:p>
            <a:r>
              <a:rPr lang="it-IT" sz="72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t-IT" sz="7200" b="1" i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’UNI</a:t>
            </a:r>
            <a:r>
              <a:rPr lang="it-IT" sz="72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EUROPEA</a:t>
            </a:r>
          </a:p>
          <a:p>
            <a:endParaRPr lang="it-IT" sz="7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7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it-IT" sz="1600" dirty="0"/>
              <a:t>Professoressa: Mainenti.                                                                                                                                  Alunna: Ginevra Viola.</a:t>
            </a:r>
          </a:p>
          <a:p>
            <a:pPr algn="l"/>
            <a:r>
              <a:rPr lang="it-IT" sz="1600" dirty="0"/>
              <a:t>Materia: Geografia.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7" y="3233335"/>
            <a:ext cx="4146998" cy="20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0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146220"/>
            <a:ext cx="7378521" cy="5030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IL CONSIGLIO DELL’ UNIONE EUROPEA</a:t>
            </a:r>
          </a:p>
          <a:p>
            <a:pPr marL="0" indent="0">
              <a:buNone/>
            </a:pPr>
            <a:r>
              <a:rPr lang="it-IT" sz="2400" dirty="0"/>
              <a:t>Il più importante organo di decisione dell’UE.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b="1" dirty="0"/>
              <a:t> </a:t>
            </a:r>
            <a:r>
              <a:rPr lang="it-IT" sz="2400" dirty="0"/>
              <a:t>Approva insieme al Parlamento le proposte di legge e il bilancio dell’UE;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b="1" dirty="0"/>
              <a:t> </a:t>
            </a:r>
            <a:r>
              <a:rPr lang="it-IT" sz="2400" dirty="0"/>
              <a:t>coordina le politiche economiche degli Stati membri;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b="1" dirty="0"/>
              <a:t> </a:t>
            </a:r>
            <a:r>
              <a:rPr lang="it-IT" sz="2400" dirty="0"/>
              <a:t>assume decisioni in materia di politica estera e sicurezza.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Costituito dai </a:t>
            </a:r>
            <a:r>
              <a:rPr lang="it-IT" sz="2400" b="1" dirty="0">
                <a:solidFill>
                  <a:srgbClr val="FFC000"/>
                </a:solidFill>
              </a:rPr>
              <a:t>ministri degli Stati membri</a:t>
            </a:r>
            <a:r>
              <a:rPr lang="it-IT" sz="2400" dirty="0"/>
              <a:t>. La presidenza delle riunioni è assunta </a:t>
            </a:r>
            <a:r>
              <a:rPr lang="it-IT" sz="2400" b="1" dirty="0">
                <a:solidFill>
                  <a:srgbClr val="FFC000"/>
                </a:solidFill>
              </a:rPr>
              <a:t>a turno , ogni sei mesi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b="1" dirty="0">
              <a:solidFill>
                <a:srgbClr val="FFC000"/>
              </a:solidFill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719" y="1300766"/>
            <a:ext cx="2753630" cy="2333815"/>
          </a:xfrm>
        </p:spPr>
      </p:pic>
      <p:sp>
        <p:nvSpPr>
          <p:cNvPr id="5" name="CasellaDiTesto 4"/>
          <p:cNvSpPr txBox="1"/>
          <p:nvPr/>
        </p:nvSpPr>
        <p:spPr>
          <a:xfrm>
            <a:off x="8798719" y="3634581"/>
            <a:ext cx="2753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consiglio dell’Unione Europea.</a:t>
            </a:r>
          </a:p>
        </p:txBody>
      </p:sp>
    </p:spTree>
    <p:extLst>
      <p:ext uri="{BB962C8B-B14F-4D97-AF65-F5344CB8AC3E}">
        <p14:creationId xmlns:p14="http://schemas.microsoft.com/office/powerpoint/2010/main" val="185707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171978"/>
            <a:ext cx="7275490" cy="50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IL  PARLAMENTO EUROPEO</a:t>
            </a:r>
          </a:p>
          <a:p>
            <a:pPr marL="0" indent="0">
              <a:buNone/>
            </a:pPr>
            <a:endParaRPr lang="it-IT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400" dirty="0"/>
              <a:t>Il parlamento europeo condivide con il Consiglio dell’Unione Europea</a:t>
            </a:r>
            <a:r>
              <a:rPr lang="it-IT" sz="2400" b="1" dirty="0">
                <a:solidFill>
                  <a:srgbClr val="0070C0"/>
                </a:solidFill>
              </a:rPr>
              <a:t> la funzione legislativa e il potere di bilancio e vigila sull’operato della Commissione e degli altri organi dell’UE. </a:t>
            </a:r>
          </a:p>
          <a:p>
            <a:pPr marL="0" indent="0">
              <a:buNone/>
            </a:pPr>
            <a:endParaRPr lang="it-IT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400" dirty="0"/>
              <a:t>Conta oltre </a:t>
            </a:r>
            <a:r>
              <a:rPr lang="it-IT" sz="2400" b="1" dirty="0">
                <a:solidFill>
                  <a:srgbClr val="0070C0"/>
                </a:solidFill>
              </a:rPr>
              <a:t>settecento membri </a:t>
            </a:r>
            <a:r>
              <a:rPr lang="it-IT" sz="2400" dirty="0"/>
              <a:t>eletti a suffragio universale ogni cinque anni dai cittadini europei.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04" y="2318198"/>
            <a:ext cx="2917825" cy="1645253"/>
          </a:xfrm>
        </p:spPr>
      </p:pic>
      <p:sp>
        <p:nvSpPr>
          <p:cNvPr id="5" name="CasellaDiTesto 4"/>
          <p:cNvSpPr txBox="1"/>
          <p:nvPr/>
        </p:nvSpPr>
        <p:spPr>
          <a:xfrm>
            <a:off x="8409904" y="3963451"/>
            <a:ext cx="301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Parlamento Europeo.</a:t>
            </a:r>
          </a:p>
        </p:txBody>
      </p:sp>
    </p:spTree>
    <p:extLst>
      <p:ext uri="{BB962C8B-B14F-4D97-AF65-F5344CB8AC3E}">
        <p14:creationId xmlns:p14="http://schemas.microsoft.com/office/powerpoint/2010/main" val="12960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C000"/>
                </a:solidFill>
              </a:rPr>
              <a:t>LE ALTRE ISTITUZIONI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715958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IL CONSIGLIO EUROPEO</a:t>
            </a:r>
            <a:r>
              <a:rPr lang="it-IT" sz="2400" dirty="0"/>
              <a:t>: composto dai leader dei Paesi, definisce gli indirizzi politici e le urgenze dell’UE. Ha sede a Bruxelles.</a:t>
            </a:r>
          </a:p>
          <a:p>
            <a:pPr marL="0" indent="0">
              <a:buNone/>
            </a:pPr>
            <a:r>
              <a:rPr lang="it-IT" sz="2400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LA BANCA CENTRALE EUROPEA(BCE):</a:t>
            </a:r>
            <a:r>
              <a:rPr lang="it-IT" sz="2400" dirty="0"/>
              <a:t> ha sede a Francoforte sul Meno, gestisce la politica monetaria europea e eroga prestiti agli Stati membri in difficoltà.</a:t>
            </a:r>
          </a:p>
          <a:p>
            <a:pPr marL="0" indent="0">
              <a:buNone/>
            </a:pPr>
            <a:r>
              <a:rPr lang="it-IT" sz="2400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LA CORTE DI GIUSTIZIA DELL’UNIONE EUROPEA</a:t>
            </a:r>
            <a:r>
              <a:rPr lang="it-IT" sz="2400" dirty="0"/>
              <a:t>: ha sede a Lussemburgo e si occupa di risolvere gli eventuali problemi tra gli Stati membri in merito all’applicazione delle leggi e dei trattati comunitari.</a:t>
            </a:r>
          </a:p>
          <a:p>
            <a:pPr marL="0" indent="0">
              <a:buNone/>
            </a:pPr>
            <a:r>
              <a:rPr lang="it-IT" sz="2400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LA CORTE DEI CONTI EUROPEA</a:t>
            </a:r>
            <a:r>
              <a:rPr lang="it-IT" sz="2400" dirty="0"/>
              <a:t>:  ha sede a Lussemburgo e controlla le entrate e le uscite dell’UE.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439" y="1690688"/>
            <a:ext cx="2912426" cy="2263126"/>
          </a:xfrm>
        </p:spPr>
      </p:pic>
      <p:sp>
        <p:nvSpPr>
          <p:cNvPr id="6" name="CasellaDiTesto 5"/>
          <p:cNvSpPr txBox="1"/>
          <p:nvPr/>
        </p:nvSpPr>
        <p:spPr>
          <a:xfrm>
            <a:off x="8691439" y="3953814"/>
            <a:ext cx="291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Banca Centrale Europea.</a:t>
            </a:r>
          </a:p>
        </p:txBody>
      </p:sp>
    </p:spTree>
    <p:extLst>
      <p:ext uri="{BB962C8B-B14F-4D97-AF65-F5344CB8AC3E}">
        <p14:creationId xmlns:p14="http://schemas.microsoft.com/office/powerpoint/2010/main" val="102947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LE POLITICHE AGRICOLE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4345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L’agricoltura è sempre stata uno dei primi campi di intervento dell’Unione Europea.</a:t>
            </a:r>
          </a:p>
          <a:p>
            <a:pPr marL="0" indent="0">
              <a:buNone/>
            </a:pPr>
            <a:r>
              <a:rPr lang="it-IT" sz="2400" dirty="0"/>
              <a:t>Gli obbiettivi originari erano: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 </a:t>
            </a:r>
            <a:r>
              <a:rPr lang="it-IT" sz="2400" dirty="0"/>
              <a:t>sostenere la produttività delle imprese agricole;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 sostenere la qualità della vita degli agricoltori. </a:t>
            </a:r>
          </a:p>
          <a:p>
            <a:pPr marL="0" indent="0">
              <a:buNone/>
            </a:pPr>
            <a:r>
              <a:rPr lang="it-IT" sz="2400" dirty="0"/>
              <a:t>A questi scopi iniziali si aggiunsero poi: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 l’incoraggiamento di pratiche agricole sempre più verdi;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 la garanzia della sicurezza dei cibi;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 la difesa dei prodotti tipici.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219" y="1758157"/>
            <a:ext cx="2190750" cy="1466850"/>
          </a:xfrm>
        </p:spPr>
      </p:pic>
      <p:sp>
        <p:nvSpPr>
          <p:cNvPr id="6" name="CasellaDiTesto 5"/>
          <p:cNvSpPr txBox="1"/>
          <p:nvPr/>
        </p:nvSpPr>
        <p:spPr>
          <a:xfrm>
            <a:off x="9156219" y="3292475"/>
            <a:ext cx="207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Simbolo produzione biologica.</a:t>
            </a:r>
          </a:p>
        </p:txBody>
      </p:sp>
    </p:spTree>
    <p:extLst>
      <p:ext uri="{BB962C8B-B14F-4D97-AF65-F5344CB8AC3E}">
        <p14:creationId xmlns:p14="http://schemas.microsoft.com/office/powerpoint/2010/main" val="141203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C000"/>
                </a:solidFill>
              </a:rPr>
              <a:t>LE POLITICHE AMBIENTALI DELL’ 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747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L’unione Europea ha definito misure molto rigorose per proteggere l</a:t>
            </a:r>
            <a:r>
              <a:rPr lang="it-IT" sz="2400" b="1" dirty="0">
                <a:solidFill>
                  <a:srgbClr val="FFC000"/>
                </a:solidFill>
              </a:rPr>
              <a:t>’ambiente</a:t>
            </a:r>
            <a:r>
              <a:rPr lang="it-IT" sz="2400" dirty="0"/>
              <a:t> e attuare politiche sostenibili.</a:t>
            </a:r>
          </a:p>
          <a:p>
            <a:pPr marL="0" indent="0">
              <a:buNone/>
            </a:pPr>
            <a:r>
              <a:rPr lang="it-IT" sz="2400" dirty="0"/>
              <a:t>L’ UE ha ratificato il testo approvato il 12 dicembre 2012 alla conferenza di Parigi sul clima i cui i 195 Paesi firmatari si impegnano a 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ridurre le emissione di gas a effetto serra;</a:t>
            </a:r>
            <a:br>
              <a:rPr lang="it-IT" sz="2400" dirty="0"/>
            </a:b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favorire lo sviluppo di fonti energetiche rinnovabili.</a:t>
            </a:r>
          </a:p>
          <a:p>
            <a:pPr marL="0" indent="0">
              <a:buNone/>
            </a:pPr>
            <a:r>
              <a:rPr lang="it-IT" sz="2400" dirty="0"/>
              <a:t>Lo scopo finale è di limitare l’aumento della temperatura globale al di sotto dei due gradi.</a:t>
            </a:r>
          </a:p>
        </p:txBody>
      </p:sp>
    </p:spTree>
    <p:extLst>
      <p:ext uri="{BB962C8B-B14F-4D97-AF65-F5344CB8AC3E}">
        <p14:creationId xmlns:p14="http://schemas.microsoft.com/office/powerpoint/2010/main" val="1081309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LE POLITICHE DI SOLIEDARITA’ E SOCIALI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1649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Le politiche di solidarietà </a:t>
            </a:r>
            <a:r>
              <a:rPr lang="it-IT" sz="2400" dirty="0"/>
              <a:t>mirano a ridurre gli squilibri</a:t>
            </a:r>
          </a:p>
          <a:p>
            <a:pPr marL="0" indent="0">
              <a:buNone/>
            </a:pPr>
            <a:r>
              <a:rPr lang="it-IT" sz="2400" dirty="0"/>
              <a:t>tra i vari Paesi dell’UE. </a:t>
            </a:r>
          </a:p>
          <a:p>
            <a:pPr marL="0" indent="0">
              <a:buNone/>
            </a:pPr>
            <a:r>
              <a:rPr lang="it-IT" sz="2400" dirty="0"/>
              <a:t>Le politiche sociali e del lavoro spettano in primo luogo ai governi nazionali, ma l’UE può sostenere gli sforzi.</a:t>
            </a:r>
          </a:p>
          <a:p>
            <a:pPr marL="0" indent="0">
              <a:buNone/>
            </a:pPr>
            <a:r>
              <a:rPr lang="it-IT" sz="2400" dirty="0"/>
              <a:t>La legislazione dell’UE fissa una base minima di diritti sociali, come per esempio la parità di trattamento tra uomini e donne e la tutela dei bambini, degli anziani e delle persone con disabilità.</a:t>
            </a:r>
          </a:p>
        </p:txBody>
      </p:sp>
    </p:spTree>
    <p:extLst>
      <p:ext uri="{BB962C8B-B14F-4D97-AF65-F5344CB8AC3E}">
        <p14:creationId xmlns:p14="http://schemas.microsoft.com/office/powerpoint/2010/main" val="95684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C000"/>
                </a:solidFill>
              </a:rPr>
              <a:t>LA POLITICA ESTERA E DI SICUREZZA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164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politica estera e di sicurezza dell’Unione Europea ha come </a:t>
            </a:r>
            <a:r>
              <a:rPr lang="it-IT" sz="2400" b="1" dirty="0">
                <a:solidFill>
                  <a:srgbClr val="FFC000"/>
                </a:solidFill>
              </a:rPr>
              <a:t>obbiettivi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la salvaguardia della sicurezza dei Paesi membri;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 </a:t>
            </a:r>
            <a:r>
              <a:rPr lang="it-IT" sz="2400" dirty="0"/>
              <a:t>la difesa dei principi democratici;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il mantenimento della pace.</a:t>
            </a:r>
          </a:p>
          <a:p>
            <a:pPr marL="0" indent="0">
              <a:buNone/>
            </a:pPr>
            <a:r>
              <a:rPr lang="it-IT" sz="2400" dirty="0"/>
              <a:t>L’ attività politica internazionale riesce a essere efficace però solo nei casi in cui tutti i Paesi membri convergano su una </a:t>
            </a:r>
            <a:r>
              <a:rPr lang="it-IT" sz="2400" b="1" dirty="0">
                <a:solidFill>
                  <a:srgbClr val="FFC000"/>
                </a:solidFill>
              </a:rPr>
              <a:t>posizione comune</a:t>
            </a:r>
            <a:r>
              <a:rPr lang="it-IT" sz="2400" dirty="0"/>
              <a:t>. In pratica manca una </a:t>
            </a:r>
            <a:r>
              <a:rPr lang="it-IT" sz="2400" b="1" dirty="0">
                <a:solidFill>
                  <a:srgbClr val="FFC000"/>
                </a:solidFill>
              </a:rPr>
              <a:t>politica estera unitaria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76330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LA MONETA UNICA L’EURO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8936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lira è stata l’unità base della nostra moneta tradizionale, fino al </a:t>
            </a:r>
            <a:r>
              <a:rPr lang="it-IT" sz="2400" b="1" dirty="0">
                <a:solidFill>
                  <a:srgbClr val="0070C0"/>
                </a:solidFill>
              </a:rPr>
              <a:t>1° gennaio 1999</a:t>
            </a:r>
            <a:r>
              <a:rPr lang="it-IT" sz="2400" dirty="0"/>
              <a:t>, quando l’euro divenne moneta ufficiale per dodici degli stati dell’Unione Europea.</a:t>
            </a:r>
          </a:p>
          <a:p>
            <a:pPr marL="0" indent="0">
              <a:buNone/>
            </a:pPr>
            <a:r>
              <a:rPr lang="it-IT" sz="2400" dirty="0"/>
              <a:t>Dal </a:t>
            </a:r>
            <a:r>
              <a:rPr lang="it-IT" sz="2400" b="1" dirty="0">
                <a:solidFill>
                  <a:srgbClr val="0070C0"/>
                </a:solidFill>
              </a:rPr>
              <a:t>2002</a:t>
            </a:r>
            <a:r>
              <a:rPr lang="it-IT" sz="2400" dirty="0"/>
              <a:t> cominciarono  a circolare le nuove banconote e monete.</a:t>
            </a:r>
          </a:p>
          <a:p>
            <a:pPr marL="0" indent="0">
              <a:buNone/>
            </a:pPr>
            <a:r>
              <a:rPr lang="it-IT" sz="2400" dirty="0"/>
              <a:t>Oggi l’euro è adottato in diciannove stati dell’UE e anche in altri paesi che non ne fanno parte.</a:t>
            </a:r>
          </a:p>
          <a:p>
            <a:pPr marL="0" indent="0">
              <a:buNone/>
            </a:pPr>
            <a:r>
              <a:rPr lang="it-IT" sz="2400" dirty="0"/>
              <a:t>L’adesione all’euro richiese, e richiede, il rispetto di alcuni criteri: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un tasso di inflazione;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/>
              <a:t>un deficit dello Stato.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325" y="1974023"/>
            <a:ext cx="2782329" cy="1580546"/>
          </a:xfrm>
        </p:spPr>
      </p:pic>
      <p:sp>
        <p:nvSpPr>
          <p:cNvPr id="6" name="CasellaDiTesto 5"/>
          <p:cNvSpPr txBox="1"/>
          <p:nvPr/>
        </p:nvSpPr>
        <p:spPr>
          <a:xfrm>
            <a:off x="8950325" y="3554569"/>
            <a:ext cx="278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Euro: banconote-monete.</a:t>
            </a:r>
          </a:p>
        </p:txBody>
      </p:sp>
    </p:spTree>
    <p:extLst>
      <p:ext uri="{BB962C8B-B14F-4D97-AF65-F5344CB8AC3E}">
        <p14:creationId xmlns:p14="http://schemas.microsoft.com/office/powerpoint/2010/main" val="747976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C000"/>
                </a:solidFill>
              </a:rPr>
              <a:t>I VANTAGGI E GLI SVANTAGGI DELL’EURO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242183" cy="4351338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I vantaggi dell’euro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C000"/>
                </a:solidFill>
              </a:rPr>
              <a:t>.</a:t>
            </a:r>
            <a:r>
              <a:rPr lang="it-IT" dirty="0"/>
              <a:t> </a:t>
            </a:r>
            <a:r>
              <a:rPr lang="it-IT" sz="2400" dirty="0"/>
              <a:t>facilita gli scambi commerciali all’interno dell’UE;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elimina i costi delle operazioni di cambio;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C000"/>
                </a:solidFill>
              </a:rPr>
              <a:t>.</a:t>
            </a:r>
            <a:r>
              <a:rPr lang="it-IT" sz="2400" dirty="0"/>
              <a:t> ha permesso di avere una moneta forte.                       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b="1" dirty="0">
                <a:solidFill>
                  <a:srgbClr val="FFC000"/>
                </a:solidFill>
              </a:rPr>
              <a:t>Gli svantaggi dell’euro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sz="2400" dirty="0"/>
              <a:t>In alcuni Paesi ha avuto come conseguenza negativa la perdita del </a:t>
            </a:r>
            <a:r>
              <a:rPr lang="it-IT" sz="2400" b="1" dirty="0">
                <a:solidFill>
                  <a:srgbClr val="FFC000"/>
                </a:solidFill>
              </a:rPr>
              <a:t>potere d’acquisto.</a:t>
            </a:r>
          </a:p>
          <a:p>
            <a:pPr marL="0" indent="0">
              <a:buNone/>
            </a:pPr>
            <a:r>
              <a:rPr lang="it-IT" sz="2400" dirty="0"/>
              <a:t>Secondo alcuni la moneta unica ridurrebbe l’autonomia finanziaria e politica di uno Stato.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42106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LA BANDIERA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70189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bandiera dell’Unione europea è costituita da un cerchio di 12 stelle dorate su sfondo blu.</a:t>
            </a:r>
          </a:p>
          <a:p>
            <a:pPr marL="0" indent="0">
              <a:buNone/>
            </a:pPr>
            <a:r>
              <a:rPr lang="it-IT" sz="2400" dirty="0"/>
              <a:t>Le stelle rappresentano gli ideali di unità, solidarietà e armonia tra i popoli d’Europa.</a:t>
            </a:r>
          </a:p>
          <a:p>
            <a:pPr marL="0" indent="0">
              <a:buNone/>
            </a:pPr>
            <a:r>
              <a:rPr lang="it-IT" sz="2400" dirty="0"/>
              <a:t>Anche il cerchio è simbolo di unità, ma il numero delle stelle non dipende dal numero dei paesi membri.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550" y="1825625"/>
            <a:ext cx="2343150" cy="1562100"/>
          </a:xfrm>
        </p:spPr>
      </p:pic>
      <p:sp>
        <p:nvSpPr>
          <p:cNvPr id="6" name="CasellaDiTesto 5"/>
          <p:cNvSpPr txBox="1"/>
          <p:nvPr/>
        </p:nvSpPr>
        <p:spPr>
          <a:xfrm>
            <a:off x="8787550" y="3387725"/>
            <a:ext cx="23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Bandiera UE.</a:t>
            </a:r>
          </a:p>
        </p:txBody>
      </p:sp>
    </p:spTree>
    <p:extLst>
      <p:ext uri="{BB962C8B-B14F-4D97-AF65-F5344CB8AC3E}">
        <p14:creationId xmlns:p14="http://schemas.microsoft.com/office/powerpoint/2010/main" val="303464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40158" y="1004552"/>
            <a:ext cx="973642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/>
              <a:t>INDICE</a:t>
            </a:r>
          </a:p>
          <a:p>
            <a:pPr algn="ctr"/>
            <a:endParaRPr lang="it-IT" sz="4000" dirty="0"/>
          </a:p>
          <a:p>
            <a:r>
              <a:rPr lang="it-IT" sz="1600" b="1" dirty="0"/>
              <a:t>. </a:t>
            </a:r>
            <a:r>
              <a:rPr lang="it-IT" sz="1600" dirty="0"/>
              <a:t>Dall’Europa all’Unione Europea, slide 3;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I primi passi dell’ Unione Europea, slide 4;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Cadono i regimi comunisti e nasce l’UE, slide 5;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Continuo slide 5, slide 6;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Le caratteristiche dell’Unione Europea, slide 7;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I criteri per entrare nell’UE, slide 8;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Le istituzioni dell’UE, la Commissione Europea, slide 9;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Il Consiglio dell’Unione Europea, slide 10;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Il Parlamento Europeo, slide 11;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Le altre istituzioni dell’Unione Europeo, slide 12;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Le politiche agricole dell’Unione Europea, slide 13; </a:t>
            </a:r>
          </a:p>
          <a:p>
            <a:r>
              <a:rPr lang="it-IT" sz="1600" b="1" dirty="0"/>
              <a:t>.</a:t>
            </a:r>
            <a:r>
              <a:rPr lang="it-IT" sz="1600" dirty="0"/>
              <a:t> Le politiche ambientali dell’Unione Europea, slide 14</a:t>
            </a:r>
            <a:r>
              <a:rPr lang="it-IT" sz="1600" b="1" dirty="0"/>
              <a:t>,</a:t>
            </a:r>
          </a:p>
          <a:p>
            <a:r>
              <a:rPr lang="it-IT" sz="1600" b="1" dirty="0"/>
              <a:t>. </a:t>
            </a:r>
            <a:r>
              <a:rPr lang="it-IT" sz="1600" dirty="0"/>
              <a:t>Le politiche di solidarietà e sociali dell’Unione Europea, slide 15;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Le politiche estera e di sicurezza dell’Unione Europea, slide 16;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La moneta unica, l’euro, slide 17;</a:t>
            </a:r>
          </a:p>
          <a:p>
            <a:r>
              <a:rPr lang="it-IT" sz="1600" b="1" dirty="0"/>
              <a:t>.</a:t>
            </a:r>
            <a:r>
              <a:rPr lang="it-IT" sz="1600" dirty="0"/>
              <a:t> I vantaggi e gli svantaggi dell’euro, slide 18;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La bandiera dell’Unione Europea, slide 19;</a:t>
            </a:r>
          </a:p>
          <a:p>
            <a:r>
              <a:rPr lang="it-IT" sz="1600" b="1" dirty="0"/>
              <a:t>. </a:t>
            </a:r>
            <a:r>
              <a:rPr lang="it-IT" sz="1600" dirty="0"/>
              <a:t>Bibliografia, slide 20.</a:t>
            </a:r>
          </a:p>
          <a:p>
            <a:endParaRPr lang="it-IT" sz="1600" dirty="0"/>
          </a:p>
          <a:p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3969448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10614" y="1056068"/>
            <a:ext cx="99682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/>
              <a:t>BIBLIOGRAFIA</a:t>
            </a:r>
          </a:p>
          <a:p>
            <a:endParaRPr lang="it-IT" sz="4000" dirty="0"/>
          </a:p>
          <a:p>
            <a:r>
              <a:rPr lang="it-IT" sz="2400" dirty="0"/>
              <a:t>. Appunti presi in classe;</a:t>
            </a:r>
          </a:p>
          <a:p>
            <a:r>
              <a:rPr lang="it-IT" sz="2400" dirty="0"/>
              <a:t>. Giancarlo </a:t>
            </a:r>
            <a:r>
              <a:rPr lang="it-IT" sz="2400" dirty="0" err="1"/>
              <a:t>Corbellini</a:t>
            </a:r>
            <a:r>
              <a:rPr lang="it-IT" sz="2400" dirty="0"/>
              <a:t>, «#IO VIAGGIO», Edizioni scolastiche Bruno Mondadori, Milano-Torino, 2020.</a:t>
            </a:r>
          </a:p>
        </p:txBody>
      </p:sp>
    </p:spTree>
    <p:extLst>
      <p:ext uri="{BB962C8B-B14F-4D97-AF65-F5344CB8AC3E}">
        <p14:creationId xmlns:p14="http://schemas.microsoft.com/office/powerpoint/2010/main" val="288174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305" y="365125"/>
            <a:ext cx="11173496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DALL’EUROPA ALL’UNIONE EUROPEA: LE ORIGINI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0304" y="1558344"/>
            <a:ext cx="9517488" cy="5299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</a:t>
            </a:r>
            <a:r>
              <a:rPr lang="it-IT" sz="2400" b="1" dirty="0">
                <a:solidFill>
                  <a:srgbClr val="0070C0"/>
                </a:solidFill>
              </a:rPr>
              <a:t>seconda guerra mondiale </a:t>
            </a:r>
            <a:r>
              <a:rPr lang="it-IT" sz="2400" dirty="0"/>
              <a:t>durò dal 1939 al 1945 e l’Europa ne uscì devastata.</a:t>
            </a:r>
          </a:p>
          <a:p>
            <a:pPr marL="0" indent="0">
              <a:buNone/>
            </a:pPr>
            <a:r>
              <a:rPr lang="it-IT" sz="2400" dirty="0"/>
              <a:t>Al termine del conflitto emersero due superpotenze:</a:t>
            </a:r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b="1" dirty="0">
                <a:solidFill>
                  <a:srgbClr val="0070C0"/>
                </a:solidFill>
              </a:rPr>
              <a:t>Gli Stati Uniti </a:t>
            </a:r>
            <a:r>
              <a:rPr lang="it-IT" sz="2400" dirty="0"/>
              <a:t>(Usa),</a:t>
            </a:r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b="1" dirty="0">
                <a:solidFill>
                  <a:srgbClr val="0070C0"/>
                </a:solidFill>
              </a:rPr>
              <a:t>L’unione Sovietica </a:t>
            </a:r>
            <a:r>
              <a:rPr lang="it-IT" sz="2400" dirty="0"/>
              <a:t>(Urss), il primo stato comunista.</a:t>
            </a:r>
          </a:p>
          <a:p>
            <a:pPr marL="0" indent="0">
              <a:buNone/>
            </a:pPr>
            <a:r>
              <a:rPr lang="it-IT" sz="2400" dirty="0"/>
              <a:t>L’Europa fu divisa in </a:t>
            </a:r>
            <a:r>
              <a:rPr lang="it-IT" sz="2400" b="1" dirty="0">
                <a:solidFill>
                  <a:srgbClr val="0070C0"/>
                </a:solidFill>
              </a:rPr>
              <a:t>due zone d’influenza contrapposte</a:t>
            </a:r>
            <a:r>
              <a:rPr lang="it-IT" sz="2400" dirty="0"/>
              <a:t>:</a:t>
            </a:r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dirty="0"/>
              <a:t>I </a:t>
            </a:r>
            <a:r>
              <a:rPr lang="it-IT" sz="2400" b="1" dirty="0">
                <a:solidFill>
                  <a:srgbClr val="0070C0"/>
                </a:solidFill>
              </a:rPr>
              <a:t>Paesi Occidentali </a:t>
            </a:r>
            <a:r>
              <a:rPr lang="it-IT" sz="2400" dirty="0"/>
              <a:t>alleati degli Usa,</a:t>
            </a:r>
          </a:p>
          <a:p>
            <a:pPr marL="0" indent="0">
              <a:buNone/>
            </a:pPr>
            <a:r>
              <a:rPr lang="it-IT" sz="2400" b="1" dirty="0"/>
              <a:t>.</a:t>
            </a:r>
            <a:r>
              <a:rPr lang="it-IT" sz="2400" dirty="0"/>
              <a:t> I </a:t>
            </a:r>
            <a:r>
              <a:rPr lang="it-IT" sz="2400" b="1" dirty="0">
                <a:solidFill>
                  <a:srgbClr val="0070C0"/>
                </a:solidFill>
              </a:rPr>
              <a:t>Paesi Orientali, </a:t>
            </a:r>
            <a:r>
              <a:rPr lang="it-IT" sz="2400" dirty="0"/>
              <a:t>regimi comunisti alleati dell’Urss.</a:t>
            </a:r>
          </a:p>
          <a:p>
            <a:pPr marL="0" indent="0">
              <a:buNone/>
            </a:pPr>
            <a:r>
              <a:rPr lang="it-IT" sz="2400" dirty="0"/>
              <a:t>La </a:t>
            </a:r>
            <a:r>
              <a:rPr lang="it-IT" sz="2400" b="1" dirty="0">
                <a:solidFill>
                  <a:srgbClr val="0070C0"/>
                </a:solidFill>
              </a:rPr>
              <a:t>Germania </a:t>
            </a:r>
            <a:r>
              <a:rPr lang="it-IT" sz="2400" dirty="0"/>
              <a:t>fu divisa in: </a:t>
            </a:r>
            <a:r>
              <a:rPr lang="it-IT" sz="2400" b="1" dirty="0">
                <a:solidFill>
                  <a:srgbClr val="0070C0"/>
                </a:solidFill>
              </a:rPr>
              <a:t>Repubblica Federale Tedesca </a:t>
            </a:r>
            <a:r>
              <a:rPr lang="it-IT" sz="2400" dirty="0"/>
              <a:t>(</a:t>
            </a:r>
            <a:r>
              <a:rPr lang="it-IT" sz="2400" dirty="0" err="1"/>
              <a:t>Rft</a:t>
            </a:r>
            <a:r>
              <a:rPr lang="it-IT" sz="2400" dirty="0"/>
              <a:t>), alleata degli Usa, e </a:t>
            </a:r>
            <a:r>
              <a:rPr lang="it-IT" sz="2400" b="1" dirty="0">
                <a:solidFill>
                  <a:srgbClr val="0070C0"/>
                </a:solidFill>
              </a:rPr>
              <a:t>Repubblica Democratica Tedesca</a:t>
            </a:r>
            <a:r>
              <a:rPr lang="it-IT" sz="2400" dirty="0"/>
              <a:t> (</a:t>
            </a:r>
            <a:r>
              <a:rPr lang="it-IT" sz="2400" dirty="0" err="1"/>
              <a:t>Rdt</a:t>
            </a:r>
            <a:r>
              <a:rPr lang="it-IT" sz="2400" dirty="0"/>
              <a:t>), controllata dall‘Urss.</a:t>
            </a:r>
          </a:p>
          <a:p>
            <a:pPr marL="0" indent="0">
              <a:buNone/>
            </a:pPr>
            <a:r>
              <a:rPr lang="it-IT" sz="2400" dirty="0"/>
              <a:t>Nel </a:t>
            </a:r>
            <a:r>
              <a:rPr lang="it-IT" sz="2400" b="1" dirty="0">
                <a:solidFill>
                  <a:srgbClr val="0070C0"/>
                </a:solidFill>
              </a:rPr>
              <a:t>1961</a:t>
            </a:r>
            <a:r>
              <a:rPr lang="it-IT" sz="2400" dirty="0"/>
              <a:t> venne costruito il </a:t>
            </a:r>
            <a:r>
              <a:rPr lang="it-IT" sz="2400" b="1" dirty="0">
                <a:solidFill>
                  <a:srgbClr val="0070C0"/>
                </a:solidFill>
              </a:rPr>
              <a:t>muro di Berlino </a:t>
            </a:r>
            <a:r>
              <a:rPr lang="it-IT" sz="2400" dirty="0"/>
              <a:t>che divideva la Germania in due.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739" y="2266682"/>
            <a:ext cx="2604115" cy="2278388"/>
          </a:xfrm>
        </p:spPr>
      </p:pic>
      <p:sp>
        <p:nvSpPr>
          <p:cNvPr id="6" name="CasellaDiTesto 5"/>
          <p:cNvSpPr txBox="1"/>
          <p:nvPr/>
        </p:nvSpPr>
        <p:spPr>
          <a:xfrm>
            <a:off x="9223739" y="4545070"/>
            <a:ext cx="27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L’Europa divisa.</a:t>
            </a:r>
          </a:p>
        </p:txBody>
      </p:sp>
    </p:spTree>
    <p:extLst>
      <p:ext uri="{BB962C8B-B14F-4D97-AF65-F5344CB8AC3E}">
        <p14:creationId xmlns:p14="http://schemas.microsoft.com/office/powerpoint/2010/main" val="62558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547" y="352246"/>
            <a:ext cx="11199253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C000"/>
                </a:solidFill>
              </a:rPr>
              <a:t>I PRIMI PASSI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4546" y="1429556"/>
            <a:ext cx="11822805" cy="5048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Dopo la tragedia delle Seconda guerra mondiale, gli stati europei diedero inizio ad un </a:t>
            </a:r>
            <a:r>
              <a:rPr lang="it-IT" sz="2400" b="1" dirty="0">
                <a:solidFill>
                  <a:srgbClr val="FFC000"/>
                </a:solidFill>
              </a:rPr>
              <a:t>processo di cooperazione.</a:t>
            </a:r>
            <a:endParaRPr lang="it-IT" sz="2400" dirty="0"/>
          </a:p>
          <a:p>
            <a:pPr marL="0" indent="0">
              <a:buNone/>
            </a:pPr>
            <a:endParaRPr lang="it-IT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C000"/>
                </a:solidFill>
              </a:rPr>
              <a:t>1951</a:t>
            </a:r>
            <a:r>
              <a:rPr lang="it-IT" sz="2400" dirty="0"/>
              <a:t>= fu creata la </a:t>
            </a:r>
            <a:r>
              <a:rPr lang="it-IT" sz="2400" b="1" dirty="0">
                <a:solidFill>
                  <a:srgbClr val="FFC000"/>
                </a:solidFill>
              </a:rPr>
              <a:t>Ceca </a:t>
            </a:r>
            <a:r>
              <a:rPr lang="it-IT" sz="2400" dirty="0"/>
              <a:t>( comunità del Carbone e dell’Acciaio), alla quale aderirono: Repubblica federale tedesca, Belgio, Francia, Lussemburgo, Italia e Paesi Bassi. Vennero aboliti i </a:t>
            </a:r>
            <a:r>
              <a:rPr lang="it-IT" sz="2400" b="1" dirty="0">
                <a:solidFill>
                  <a:srgbClr val="FFC000"/>
                </a:solidFill>
              </a:rPr>
              <a:t>dazi doganali 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Nel </a:t>
            </a:r>
            <a:r>
              <a:rPr lang="it-IT" sz="2400" b="1" dirty="0">
                <a:solidFill>
                  <a:schemeClr val="accent4"/>
                </a:solidFill>
              </a:rPr>
              <a:t>1957</a:t>
            </a:r>
            <a:r>
              <a:rPr lang="it-IT" sz="2400" dirty="0"/>
              <a:t>= fu creata la </a:t>
            </a:r>
            <a:r>
              <a:rPr lang="it-IT" sz="2400" b="1" dirty="0">
                <a:solidFill>
                  <a:schemeClr val="accent4"/>
                </a:solidFill>
              </a:rPr>
              <a:t>Cee</a:t>
            </a:r>
            <a:r>
              <a:rPr lang="it-IT" sz="2400" dirty="0"/>
              <a:t> ( comunità Economica Europea), alla quale aderirono gli stessi Paesi che aderirono alla Ceca.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Nacque anche il </a:t>
            </a:r>
            <a:r>
              <a:rPr lang="it-IT" sz="2400" b="1" dirty="0" err="1">
                <a:solidFill>
                  <a:schemeClr val="accent4"/>
                </a:solidFill>
              </a:rPr>
              <a:t>Mec</a:t>
            </a:r>
            <a:r>
              <a:rPr lang="it-IT" sz="2400" b="1" dirty="0">
                <a:solidFill>
                  <a:schemeClr val="accent4"/>
                </a:solidFill>
              </a:rPr>
              <a:t> </a:t>
            </a:r>
            <a:r>
              <a:rPr lang="it-IT" sz="2400" dirty="0"/>
              <a:t>(</a:t>
            </a:r>
            <a:r>
              <a:rPr lang="it-IT" sz="2400" b="1" dirty="0">
                <a:solidFill>
                  <a:schemeClr val="accent4"/>
                </a:solidFill>
              </a:rPr>
              <a:t> </a:t>
            </a:r>
            <a:r>
              <a:rPr lang="it-IT" sz="2400" dirty="0"/>
              <a:t>mercato comune europeo). Aderirono poi nel 1973 alla Cee il Regno Unito, l’Irlanda e la Danimarca seguita dalla Grecia (1981) e Spagna e Portogallo (1986).</a:t>
            </a:r>
          </a:p>
        </p:txBody>
      </p:sp>
    </p:spTree>
    <p:extLst>
      <p:ext uri="{BB962C8B-B14F-4D97-AF65-F5344CB8AC3E}">
        <p14:creationId xmlns:p14="http://schemas.microsoft.com/office/powerpoint/2010/main" val="366073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1819" y="128789"/>
            <a:ext cx="10547797" cy="811369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CADONO I REGIMI COMUNISTI E NASCE L’UE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31819" y="940158"/>
            <a:ext cx="11960181" cy="5917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 regimi comunisti crollarono nel </a:t>
            </a:r>
            <a:r>
              <a:rPr lang="it-IT" sz="2400" b="1" dirty="0">
                <a:solidFill>
                  <a:srgbClr val="0070C0"/>
                </a:solidFill>
              </a:rPr>
              <a:t>1989</a:t>
            </a:r>
            <a:r>
              <a:rPr lang="it-IT" sz="2400" dirty="0"/>
              <a:t>, anno in cui venne demolito il muro di Berlino. La Germania si riunificò  nel 1990 e nel 1991 la dissoluzione dell’Urss diede origine a diversi stati indipendenti.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Nel 1992 a Maastricht, venne firmato il trattato</a:t>
            </a:r>
            <a:r>
              <a:rPr lang="it-IT" sz="2400" dirty="0"/>
              <a:t> , entrato in vigore nel 1993, che sanciva ufficialmente la </a:t>
            </a:r>
            <a:r>
              <a:rPr lang="it-IT" sz="2400" b="1" dirty="0">
                <a:solidFill>
                  <a:srgbClr val="0070C0"/>
                </a:solidFill>
              </a:rPr>
              <a:t>nascita dell’ Unione Europea </a:t>
            </a:r>
            <a:r>
              <a:rPr lang="it-IT" sz="2400" dirty="0"/>
              <a:t>(UE).</a:t>
            </a:r>
          </a:p>
          <a:p>
            <a:pPr marL="0" indent="0">
              <a:buNone/>
            </a:pPr>
            <a:r>
              <a:rPr lang="it-IT" sz="2400" dirty="0"/>
              <a:t>Codesta è definibile come un organizzazione tra Stati di pensiero comune, che al giorno d’oggi è formata da 27 Stati.</a:t>
            </a:r>
          </a:p>
          <a:p>
            <a:pPr marL="0" indent="0">
              <a:buNone/>
            </a:pPr>
            <a:r>
              <a:rPr lang="it-IT" sz="2400" dirty="0"/>
              <a:t>Alcuni degli inventori dell’Ue: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2" y="4385256"/>
            <a:ext cx="1931829" cy="176440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43" y="4404575"/>
            <a:ext cx="2060619" cy="176440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92" y="4481847"/>
            <a:ext cx="2021983" cy="176440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334852" y="6323527"/>
            <a:ext cx="1161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Alcide de Gasperi.                                               Robert </a:t>
            </a:r>
            <a:r>
              <a:rPr lang="it-IT" dirty="0" err="1"/>
              <a:t>Schuman</a:t>
            </a:r>
            <a:r>
              <a:rPr lang="it-IT" dirty="0"/>
              <a:t>.                                                               Jean </a:t>
            </a:r>
            <a:r>
              <a:rPr lang="it-IT" dirty="0" err="1"/>
              <a:t>Monnet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881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76835" y="1825625"/>
            <a:ext cx="8730803" cy="47554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L’Unione Europea gettò le basi per </a:t>
            </a:r>
            <a:r>
              <a:rPr lang="it-IT" sz="2400" b="1" dirty="0">
                <a:solidFill>
                  <a:srgbClr val="FFC000"/>
                </a:solidFill>
              </a:rPr>
              <a:t>l’unificazione monetaria </a:t>
            </a:r>
            <a:r>
              <a:rPr lang="it-IT" sz="2400" dirty="0"/>
              <a:t>dei Paese </a:t>
            </a:r>
            <a:r>
              <a:rPr lang="it-IT" sz="2600" dirty="0"/>
              <a:t>membri.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Nel </a:t>
            </a:r>
            <a:r>
              <a:rPr lang="it-IT" sz="2600" b="1" dirty="0">
                <a:solidFill>
                  <a:srgbClr val="FFC000"/>
                </a:solidFill>
              </a:rPr>
              <a:t>1995</a:t>
            </a:r>
            <a:r>
              <a:rPr lang="it-IT" sz="2600" dirty="0"/>
              <a:t> l ‘entrata in vigore del </a:t>
            </a:r>
            <a:r>
              <a:rPr lang="it-IT" sz="2600" b="1" dirty="0">
                <a:solidFill>
                  <a:srgbClr val="FFC000"/>
                </a:solidFill>
              </a:rPr>
              <a:t>Trattato di Schengen </a:t>
            </a:r>
            <a:r>
              <a:rPr lang="it-IT" sz="2600" dirty="0"/>
              <a:t>abolì le frontiere interne tra i Paesi aderenti, realizzando un obbiettivo di cittadinanza europea.</a:t>
            </a:r>
          </a:p>
          <a:p>
            <a:pPr marL="0" indent="0">
              <a:buNone/>
            </a:pPr>
            <a:br>
              <a:rPr lang="it-IT" sz="2600" dirty="0"/>
            </a:br>
            <a:r>
              <a:rPr lang="it-IT" sz="2600" dirty="0"/>
              <a:t>Nel </a:t>
            </a:r>
            <a:r>
              <a:rPr lang="it-IT" sz="2600" b="1" dirty="0">
                <a:solidFill>
                  <a:srgbClr val="FFC000"/>
                </a:solidFill>
              </a:rPr>
              <a:t>2002</a:t>
            </a:r>
            <a:r>
              <a:rPr lang="it-IT" sz="2600" dirty="0">
                <a:solidFill>
                  <a:srgbClr val="FFC000"/>
                </a:solidFill>
              </a:rPr>
              <a:t> </a:t>
            </a:r>
            <a:r>
              <a:rPr lang="it-IT" sz="2600" dirty="0"/>
              <a:t>entrò in vigore la moneta unica</a:t>
            </a:r>
            <a:r>
              <a:rPr lang="it-IT" sz="2600" b="1" dirty="0">
                <a:solidFill>
                  <a:srgbClr val="FFC000"/>
                </a:solidFill>
              </a:rPr>
              <a:t>, l’euro</a:t>
            </a:r>
            <a:r>
              <a:rPr lang="it-IT" sz="2600" dirty="0"/>
              <a:t>, con la quale vi erano prezzi stabili e collaborazione economica tra l’UE forte.</a:t>
            </a:r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Nel </a:t>
            </a:r>
            <a:r>
              <a:rPr lang="it-IT" sz="2600" b="1" dirty="0">
                <a:solidFill>
                  <a:srgbClr val="FFC000"/>
                </a:solidFill>
              </a:rPr>
              <a:t>2004</a:t>
            </a:r>
            <a:r>
              <a:rPr lang="it-IT" sz="2600" dirty="0"/>
              <a:t> l’UE passò da quindici a venticinque membri, altri ingressi sono avvenuti nel </a:t>
            </a:r>
            <a:r>
              <a:rPr lang="it-IT" sz="2600" b="1" dirty="0">
                <a:solidFill>
                  <a:srgbClr val="FFC000"/>
                </a:solidFill>
              </a:rPr>
              <a:t>2007</a:t>
            </a:r>
            <a:r>
              <a:rPr lang="it-IT" sz="2600" dirty="0"/>
              <a:t> e nel </a:t>
            </a:r>
            <a:r>
              <a:rPr lang="it-IT" sz="2600" b="1" dirty="0">
                <a:solidFill>
                  <a:srgbClr val="FFC000"/>
                </a:solidFill>
              </a:rPr>
              <a:t>2013</a:t>
            </a:r>
            <a:r>
              <a:rPr lang="it-IT" sz="2600" dirty="0"/>
              <a:t>. Il </a:t>
            </a:r>
            <a:r>
              <a:rPr lang="it-IT" sz="2600" b="1" dirty="0">
                <a:solidFill>
                  <a:srgbClr val="FFC000"/>
                </a:solidFill>
              </a:rPr>
              <a:t>Regno Unito </a:t>
            </a:r>
            <a:r>
              <a:rPr lang="it-IT" sz="2600" dirty="0"/>
              <a:t>ha lasciato l’ UE il </a:t>
            </a:r>
            <a:r>
              <a:rPr lang="it-IT" sz="2600" b="1" dirty="0">
                <a:solidFill>
                  <a:srgbClr val="FFC000"/>
                </a:solidFill>
              </a:rPr>
              <a:t>31 gennaio 2020.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93" y="1825625"/>
            <a:ext cx="2738907" cy="2836527"/>
          </a:xfrm>
        </p:spPr>
      </p:pic>
      <p:sp>
        <p:nvSpPr>
          <p:cNvPr id="5" name="Freccia in giù 4"/>
          <p:cNvSpPr/>
          <p:nvPr/>
        </p:nvSpPr>
        <p:spPr>
          <a:xfrm>
            <a:off x="4765183" y="0"/>
            <a:ext cx="1226498" cy="149846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607638" y="4583692"/>
            <a:ext cx="247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Stati Unione Europea.</a:t>
            </a:r>
          </a:p>
        </p:txBody>
      </p:sp>
    </p:spTree>
    <p:extLst>
      <p:ext uri="{BB962C8B-B14F-4D97-AF65-F5344CB8AC3E}">
        <p14:creationId xmlns:p14="http://schemas.microsoft.com/office/powerpoint/2010/main" val="363532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8338" y="365125"/>
            <a:ext cx="10645462" cy="1325563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LE CARATTERISTICHE DELL’UNIONE EUROPEA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08338" y="1786989"/>
            <a:ext cx="111649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L’Unione Europea è un’organizzazione sovranazionale e intergovernativa, politica ed economica tra Paesi Europei:</a:t>
            </a:r>
          </a:p>
          <a:p>
            <a:pPr marL="0" indent="0">
              <a:buNone/>
            </a:pPr>
            <a:r>
              <a:rPr lang="it-IT" sz="2400" b="1" dirty="0"/>
              <a:t>.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0070C0"/>
                </a:solidFill>
              </a:rPr>
              <a:t>sovranazionale</a:t>
            </a:r>
            <a:r>
              <a:rPr lang="it-IT" sz="2400" dirty="0"/>
              <a:t>: si pone al di sopra degli Stati nazionali che le affidano parte dei loro poteri,</a:t>
            </a:r>
          </a:p>
          <a:p>
            <a:pPr marL="0" indent="0">
              <a:buNone/>
            </a:pPr>
            <a:r>
              <a:rPr lang="it-IT" sz="2400" b="1" dirty="0"/>
              <a:t>.</a:t>
            </a:r>
            <a:r>
              <a:rPr lang="it-IT" sz="2400" dirty="0"/>
              <a:t> </a:t>
            </a:r>
            <a:r>
              <a:rPr lang="it-IT" sz="2400" b="1" dirty="0">
                <a:solidFill>
                  <a:srgbClr val="0070C0"/>
                </a:solidFill>
              </a:rPr>
              <a:t>intergovernativa</a:t>
            </a:r>
            <a:r>
              <a:rPr lang="it-IT" sz="2400" dirty="0"/>
              <a:t>: si basa sulla partecipazione dei governi degli Stati membri.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La cooperazione economica </a:t>
            </a:r>
            <a:r>
              <a:rPr lang="it-IT" sz="2400" dirty="0"/>
              <a:t>è stata la base su cui venne costruita l’UE, a questo aspetto si aggiunse poi una </a:t>
            </a:r>
            <a:r>
              <a:rPr lang="it-IT" sz="2400" b="1" dirty="0">
                <a:solidFill>
                  <a:srgbClr val="0070C0"/>
                </a:solidFill>
              </a:rPr>
              <a:t>dimensione politica.</a:t>
            </a:r>
          </a:p>
          <a:p>
            <a:pPr marL="0" indent="0">
              <a:buNone/>
            </a:pPr>
            <a:r>
              <a:rPr lang="it-IT" sz="2400" dirty="0"/>
              <a:t>Tutti i poteri dell’UE si basano sui </a:t>
            </a:r>
            <a:r>
              <a:rPr lang="it-IT" sz="2400" b="1" dirty="0">
                <a:solidFill>
                  <a:srgbClr val="0070C0"/>
                </a:solidFill>
              </a:rPr>
              <a:t>trattati europei, accordi sottoscritti </a:t>
            </a:r>
            <a:r>
              <a:rPr lang="it-IT" sz="2400" dirty="0"/>
              <a:t>dai Paesi membri.</a:t>
            </a:r>
            <a:endParaRPr lang="it-IT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3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FFC000"/>
                </a:solidFill>
              </a:rPr>
              <a:t>I CRITERI PER ENTRARE NELL’ 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199" y="1506828"/>
            <a:ext cx="11036122" cy="467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Perché un Paese europeo sia ammesso nell’ Unione Europea occorre che la sua richiesta sia approvata da tutti i Paesi membri.</a:t>
            </a:r>
          </a:p>
          <a:p>
            <a:pPr marL="0" indent="0">
              <a:buNone/>
            </a:pPr>
            <a:r>
              <a:rPr lang="it-IT" sz="2400" dirty="0"/>
              <a:t>I criteri su cui viene effettuata la scelta sono tre:</a:t>
            </a:r>
            <a:br>
              <a:rPr lang="it-IT" sz="2400" dirty="0"/>
            </a:b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il criterio politico</a:t>
            </a:r>
            <a:r>
              <a:rPr lang="it-IT" sz="2400" dirty="0"/>
              <a:t>: bisogna avere istituzioni stabili;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il criterio economico</a:t>
            </a:r>
            <a:r>
              <a:rPr lang="it-IT" sz="2400" b="1" dirty="0"/>
              <a:t>: </a:t>
            </a:r>
            <a:r>
              <a:rPr lang="it-IT" sz="2400" dirty="0"/>
              <a:t>occorre un’economia forte;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. </a:t>
            </a:r>
            <a:r>
              <a:rPr lang="it-IT" sz="2400" b="1" dirty="0">
                <a:solidFill>
                  <a:srgbClr val="FFC000"/>
                </a:solidFill>
              </a:rPr>
              <a:t>Il criterio dell’adozione delle norme comunitarie</a:t>
            </a:r>
            <a:r>
              <a:rPr lang="it-IT" sz="2400" b="1" dirty="0"/>
              <a:t>: </a:t>
            </a:r>
            <a:r>
              <a:rPr lang="it-IT" sz="2400" dirty="0"/>
              <a:t>capacità </a:t>
            </a:r>
          </a:p>
          <a:p>
            <a:pPr marL="0" indent="0">
              <a:buNone/>
            </a:pPr>
            <a:r>
              <a:rPr lang="it-IT" sz="2400" dirty="0"/>
              <a:t>di adottare l’intera legislazione.</a:t>
            </a:r>
          </a:p>
        </p:txBody>
      </p:sp>
    </p:spTree>
    <p:extLst>
      <p:ext uri="{BB962C8B-B14F-4D97-AF65-F5344CB8AC3E}">
        <p14:creationId xmlns:p14="http://schemas.microsoft.com/office/powerpoint/2010/main" val="86616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</a:rPr>
              <a:t>LE ISTITUZIONI DELL’UE: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8047" y="1825625"/>
            <a:ext cx="75201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Le istituzioni che partecipano al processo legislativo dell’ UE sono tre.   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LA COMMISSIONE EUROPEA</a:t>
            </a:r>
            <a:r>
              <a:rPr lang="it-IT" sz="2400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it-IT" sz="2400" dirty="0"/>
              <a:t>A sede a Bruxelles ed è l’organo esecutivo dell’ Unione e in un certo senso il suo «governo».</a:t>
            </a:r>
            <a:endParaRPr lang="it-IT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/>
              <a:t>Propone nuove leggi;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dirty="0"/>
              <a:t>vigila sul rispetto dei trattati;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70C0"/>
                </a:solidFill>
              </a:rPr>
              <a:t>.</a:t>
            </a:r>
            <a:r>
              <a:rPr lang="it-IT" sz="2400" b="1" dirty="0"/>
              <a:t> </a:t>
            </a:r>
            <a:r>
              <a:rPr lang="it-IT" sz="2400" dirty="0"/>
              <a:t>attua le politiche comunitarie e gestisce l’assegnazione dei fondi.</a:t>
            </a:r>
          </a:p>
          <a:p>
            <a:pPr marL="0" indent="0">
              <a:buNone/>
            </a:pPr>
            <a:r>
              <a:rPr lang="it-IT" sz="2400" dirty="0"/>
              <a:t>Composta da </a:t>
            </a:r>
            <a:r>
              <a:rPr lang="it-IT" sz="2400" b="1" dirty="0">
                <a:solidFill>
                  <a:srgbClr val="0070C0"/>
                </a:solidFill>
              </a:rPr>
              <a:t>ventotto commissari</a:t>
            </a:r>
            <a:r>
              <a:rPr lang="it-IT" sz="2400" dirty="0"/>
              <a:t>, nominati ogni cinque anni, e coordinata da un </a:t>
            </a:r>
            <a:r>
              <a:rPr lang="it-IT" sz="2400" b="1" dirty="0">
                <a:solidFill>
                  <a:srgbClr val="0070C0"/>
                </a:solidFill>
              </a:rPr>
              <a:t>presidente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430" y="1937499"/>
            <a:ext cx="3280223" cy="2063795"/>
          </a:xfrm>
        </p:spPr>
      </p:pic>
      <p:sp>
        <p:nvSpPr>
          <p:cNvPr id="8" name="CasellaDiTesto 7"/>
          <p:cNvSpPr txBox="1"/>
          <p:nvPr/>
        </p:nvSpPr>
        <p:spPr>
          <a:xfrm flipH="1">
            <a:off x="8452429" y="4001294"/>
            <a:ext cx="328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Commissione Europea.</a:t>
            </a:r>
          </a:p>
        </p:txBody>
      </p:sp>
    </p:spTree>
    <p:extLst>
      <p:ext uri="{BB962C8B-B14F-4D97-AF65-F5344CB8AC3E}">
        <p14:creationId xmlns:p14="http://schemas.microsoft.com/office/powerpoint/2010/main" val="2835301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1715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IC VIA ORMEA a.s.2020-2021 classe II B</vt:lpstr>
      <vt:lpstr>Presentazione standard di PowerPoint</vt:lpstr>
      <vt:lpstr>DALL’EUROPA ALL’UNIONE EUROPEA: LE ORIGINI</vt:lpstr>
      <vt:lpstr>I PRIMI PASSI DELL’UNIONE EUROPEA</vt:lpstr>
      <vt:lpstr>CADONO I REGIMI COMUNISTI E NASCE L’UE</vt:lpstr>
      <vt:lpstr>Presentazione standard di PowerPoint</vt:lpstr>
      <vt:lpstr>LE CARATTERISTICHE DELL’UNIONE EUROPEA</vt:lpstr>
      <vt:lpstr>I CRITERI PER ENTRARE NELL’ UE</vt:lpstr>
      <vt:lpstr>LE ISTITUZIONI DELL’UE:</vt:lpstr>
      <vt:lpstr>Presentazione standard di PowerPoint</vt:lpstr>
      <vt:lpstr>Presentazione standard di PowerPoint</vt:lpstr>
      <vt:lpstr>LE ALTRE ISTITUZIONI DELL’UNIONE EUROPEA</vt:lpstr>
      <vt:lpstr>LE POLITICHE AGRICOLE DELL’UNIONE EUROPEA</vt:lpstr>
      <vt:lpstr>LE POLITICHE AMBIENTALI DELL’ UNIONE EUROPEA</vt:lpstr>
      <vt:lpstr>LE POLITICHE DI SOLIEDARITA’ E SOCIALI DELL’UNIONE EUROPEA</vt:lpstr>
      <vt:lpstr>LA POLITICA ESTERA E DI SICUREZZA DELL’UNIONE EUROPEA</vt:lpstr>
      <vt:lpstr>LA MONETA UNICA L’EURO</vt:lpstr>
      <vt:lpstr>I VANTAGGI E GLI SVANTAGGI DELL’EURO</vt:lpstr>
      <vt:lpstr>LA BANDIERA DELL’UNIONE EUROPEA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 VIA ORMEA a. s 2020-2021 classe II B</dc:title>
  <dc:creator>Utente</dc:creator>
  <cp:lastModifiedBy>gaetana maria mainenti</cp:lastModifiedBy>
  <cp:revision>58</cp:revision>
  <dcterms:created xsi:type="dcterms:W3CDTF">2021-05-01T12:40:18Z</dcterms:created>
  <dcterms:modified xsi:type="dcterms:W3CDTF">2021-05-14T17:23:03Z</dcterms:modified>
</cp:coreProperties>
</file>